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62"/>
  </p:notesMasterIdLst>
  <p:handoutMasterIdLst>
    <p:handoutMasterId r:id="rId63"/>
  </p:handoutMasterIdLst>
  <p:sldIdLst>
    <p:sldId id="585" r:id="rId2"/>
    <p:sldId id="560" r:id="rId3"/>
    <p:sldId id="575" r:id="rId4"/>
    <p:sldId id="513" r:id="rId5"/>
    <p:sldId id="576" r:id="rId6"/>
    <p:sldId id="574" r:id="rId7"/>
    <p:sldId id="514" r:id="rId8"/>
    <p:sldId id="559" r:id="rId9"/>
    <p:sldId id="577" r:id="rId10"/>
    <p:sldId id="517" r:id="rId11"/>
    <p:sldId id="586" r:id="rId12"/>
    <p:sldId id="521" r:id="rId13"/>
    <p:sldId id="553" r:id="rId14"/>
    <p:sldId id="518" r:id="rId15"/>
    <p:sldId id="584" r:id="rId16"/>
    <p:sldId id="578" r:id="rId17"/>
    <p:sldId id="522" r:id="rId18"/>
    <p:sldId id="523" r:id="rId19"/>
    <p:sldId id="524" r:id="rId20"/>
    <p:sldId id="571" r:id="rId21"/>
    <p:sldId id="525" r:id="rId22"/>
    <p:sldId id="526" r:id="rId23"/>
    <p:sldId id="587" r:id="rId24"/>
    <p:sldId id="579" r:id="rId25"/>
    <p:sldId id="527" r:id="rId26"/>
    <p:sldId id="529" r:id="rId27"/>
    <p:sldId id="568" r:id="rId28"/>
    <p:sldId id="588" r:id="rId29"/>
    <p:sldId id="561" r:id="rId30"/>
    <p:sldId id="572" r:id="rId31"/>
    <p:sldId id="562" r:id="rId32"/>
    <p:sldId id="589" r:id="rId33"/>
    <p:sldId id="563" r:id="rId34"/>
    <p:sldId id="564" r:id="rId35"/>
    <p:sldId id="565" r:id="rId36"/>
    <p:sldId id="566" r:id="rId37"/>
    <p:sldId id="590" r:id="rId38"/>
    <p:sldId id="567" r:id="rId39"/>
    <p:sldId id="591" r:id="rId40"/>
    <p:sldId id="592" r:id="rId41"/>
    <p:sldId id="570" r:id="rId42"/>
    <p:sldId id="531" r:id="rId43"/>
    <p:sldId id="533" r:id="rId44"/>
    <p:sldId id="604" r:id="rId45"/>
    <p:sldId id="605" r:id="rId46"/>
    <p:sldId id="606" r:id="rId47"/>
    <p:sldId id="607" r:id="rId48"/>
    <p:sldId id="608" r:id="rId49"/>
    <p:sldId id="609" r:id="rId50"/>
    <p:sldId id="610" r:id="rId51"/>
    <p:sldId id="611" r:id="rId52"/>
    <p:sldId id="612" r:id="rId53"/>
    <p:sldId id="613" r:id="rId54"/>
    <p:sldId id="614" r:id="rId55"/>
    <p:sldId id="615" r:id="rId56"/>
    <p:sldId id="616" r:id="rId57"/>
    <p:sldId id="617" r:id="rId58"/>
    <p:sldId id="618" r:id="rId59"/>
    <p:sldId id="619" r:id="rId60"/>
    <p:sldId id="620" r:id="rId61"/>
  </p:sldIdLst>
  <p:sldSz cx="12192000" cy="6858000"/>
  <p:notesSz cx="7315200" cy="9601200"/>
  <p:custDataLst>
    <p:tags r:id="rId6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3" autoAdjust="0"/>
    <p:restoredTop sz="82334" autoAdjust="0"/>
  </p:normalViewPr>
  <p:slideViewPr>
    <p:cSldViewPr>
      <p:cViewPr varScale="1">
        <p:scale>
          <a:sx n="43" d="100"/>
          <a:sy n="43" d="100"/>
        </p:scale>
        <p:origin x="90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Auto-consistency (note</a:t>
            </a:r>
            <a:r>
              <a:rPr lang="en-US" baseline="0" dirty="0" smtClean="0"/>
              <a:t> initially nothing gets deleted/pruned since there are consistent options for all constraints for initial variable domains)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Complex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62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L5D1 –</a:t>
            </a:r>
            <a:r>
              <a:rPr lang="en-US" baseline="0" dirty="0" smtClean="0"/>
              <a:t> python demos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Coloring –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demos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2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test has structure, it ‘s more like a manual describing a</a:t>
            </a:r>
            <a:r>
              <a:rPr lang="en-US" baseline="0" dirty="0" smtClean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Demo: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</a:t>
            </a:r>
            <a:r>
              <a:rPr lang="en-US" baseline="0" dirty="0" err="1" smtClean="0"/>
              <a:t>constraint.jar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constraint.exe</a:t>
            </a:r>
            <a:r>
              <a:rPr lang="en-US" baseline="0" dirty="0" smtClean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 is just showing the n-queens applet as</a:t>
            </a:r>
            <a:r>
              <a:rPr lang="en-US" baseline="0" dirty="0" smtClean="0"/>
              <a:t> illustration of constraint graph, but later in lecture we’ll interact with the applet.</a:t>
            </a:r>
          </a:p>
          <a:p>
            <a:r>
              <a:rPr lang="en-US" dirty="0" err="1" smtClean="0"/>
              <a:t>aispace.org</a:t>
            </a:r>
            <a:r>
              <a:rPr lang="en-US" dirty="0" smtClean="0"/>
              <a:t> will have the latest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 n-queens demo is used later as a demo; at this stage in lecture</a:t>
            </a:r>
            <a:r>
              <a:rPr lang="en-US" baseline="0" dirty="0" smtClean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Naïve Search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8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3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5" Type="http://schemas.openxmlformats.org/officeDocument/2006/relationships/tags" Target="../tags/tag25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tags" Target="../tags/tag24.xml"/><Relationship Id="rId9" Type="http://schemas.openxmlformats.org/officeDocument/2006/relationships/image" Target="../media/image34.wmf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8.wmf"/><Relationship Id="rId12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6.xml"/><Relationship Id="rId10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1.xml"/><Relationship Id="rId10" Type="http://schemas.openxmlformats.org/officeDocument/2006/relationships/image" Target="../media/image18.png"/><Relationship Id="rId4" Type="http://schemas.openxmlformats.org/officeDocument/2006/relationships/tags" Target="../tags/tag10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tags" Target="../tags/tag1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2.png"/><Relationship Id="rId5" Type="http://schemas.openxmlformats.org/officeDocument/2006/relationships/tags" Target="../tags/tag16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9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) -- 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-queens]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Demo N-Queens</a:t>
            </a:r>
            <a:endParaRPr lang="en-US" dirty="0"/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600200"/>
            <a:ext cx="50292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8991600" y="3657600"/>
            <a:ext cx="762000" cy="609600"/>
            <a:chOff x="1296" y="2736"/>
            <a:chExt cx="480" cy="528"/>
          </a:xfrm>
        </p:grpSpPr>
        <p:sp>
          <p:nvSpPr>
            <p:cNvPr id="13322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8" name="Line 9"/>
          <p:cNvSpPr>
            <a:spLocks noChangeShapeType="1"/>
          </p:cNvSpPr>
          <p:nvPr/>
        </p:nvSpPr>
        <p:spPr bwMode="auto">
          <a:xfrm flipH="1" flipV="1">
            <a:off x="7543800" y="2286000"/>
            <a:ext cx="1447800" cy="152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19" name="Line 10"/>
          <p:cNvSpPr>
            <a:spLocks noChangeShapeType="1"/>
          </p:cNvSpPr>
          <p:nvPr/>
        </p:nvSpPr>
        <p:spPr bwMode="auto">
          <a:xfrm flipV="1">
            <a:off x="9677400" y="2819400"/>
            <a:ext cx="10668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9906000" y="3778251"/>
            <a:ext cx="5334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CSPs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coloring --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Coloring -- DFS</a:t>
            </a:r>
            <a:endParaRPr lang="en-US" dirty="0"/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coloring -- backtracking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Coloring – Backtracking</a:t>
            </a:r>
            <a:endParaRPr lang="en-US" dirty="0"/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forward checking]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Forward Checking</a:t>
            </a:r>
            <a:endParaRPr lang="en-US" sz="3600" dirty="0"/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) -- 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-queens]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Arc Consistency – CSP Applet – n Queens</a:t>
            </a:r>
            <a:endParaRPr lang="en-US" sz="4000" dirty="0"/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38" y="1143000"/>
            <a:ext cx="8416925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After enforcing arc consistency:</a:t>
            </a:r>
          </a:p>
          <a:p>
            <a:pPr lvl="1" eaLnBrk="1" hangingPunct="1"/>
            <a:r>
              <a:rPr lang="en-US" dirty="0" smtClean="0"/>
              <a:t>Can have one solution left</a:t>
            </a:r>
          </a:p>
          <a:p>
            <a:pPr lvl="1" eaLnBrk="1" hangingPunct="1"/>
            <a:r>
              <a:rPr lang="en-US" dirty="0" smtClean="0"/>
              <a:t>Can have multiple solutions left</a:t>
            </a:r>
          </a:p>
          <a:p>
            <a:pPr lvl="1" eaLnBrk="1" hangingPunct="1"/>
            <a:r>
              <a:rPr lang="en-US" dirty="0" smtClean="0"/>
              <a:t>Can have no solutions left (and not know it)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arc consistency]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forward checking]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Forward Checking – Complex Graph</a:t>
            </a:r>
            <a:endParaRPr lang="en-US" sz="3600" dirty="0"/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Arc Consistency – Complex Graph</a:t>
            </a:r>
            <a:endParaRPr lang="en-US" sz="3600" dirty="0"/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152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858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67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499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Structure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19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93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Cutset</a:t>
            </a:r>
            <a:r>
              <a:rPr lang="en-US" dirty="0" smtClean="0"/>
              <a:t> Conditioning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 smtClean="0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 smtClean="0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22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Cutset</a:t>
            </a:r>
            <a:r>
              <a:rPr lang="en-US" dirty="0" smtClean="0"/>
              <a:t>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smallest </a:t>
            </a:r>
            <a:r>
              <a:rPr lang="en-US" dirty="0" err="1" smtClean="0"/>
              <a:t>cutset</a:t>
            </a:r>
            <a:r>
              <a:rPr lang="en-US" dirty="0" smtClean="0"/>
              <a:t> for the graph below.</a:t>
            </a:r>
            <a:endParaRPr lang="en-US" dirty="0"/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51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Improvement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959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5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Iterative Improvement – n Queens</a:t>
            </a:r>
            <a:endParaRPr lang="en-US" dirty="0"/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7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Iterative Improvement – Coloring</a:t>
            </a:r>
            <a:endParaRPr lang="en-US" dirty="0"/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6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367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 smtClean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 smtClean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86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Formulation 1:</a:t>
            </a:r>
          </a:p>
          <a:p>
            <a:pPr lvl="1" eaLnBrk="1" hangingPunct="1"/>
            <a:r>
              <a:rPr lang="en-US" dirty="0" smtClean="0"/>
              <a:t>Variables:</a:t>
            </a:r>
          </a:p>
          <a:p>
            <a:pPr lvl="1" eaLnBrk="1" hangingPunct="1"/>
            <a:r>
              <a:rPr lang="en-US" dirty="0" smtClean="0"/>
              <a:t>Domains:</a:t>
            </a:r>
          </a:p>
          <a:p>
            <a:pPr lvl="1" eaLnBrk="1" hangingPunct="1"/>
            <a:r>
              <a:rPr lang="en-US" dirty="0" smtClean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Formulation 2:</a:t>
            </a:r>
          </a:p>
          <a:p>
            <a:pPr lvl="1" eaLnBrk="1" hangingPunct="1"/>
            <a:r>
              <a:rPr lang="en-US" dirty="0" smtClean="0"/>
              <a:t>Variables:</a:t>
            </a:r>
          </a:p>
          <a:p>
            <a:pPr lvl="4"/>
            <a:endParaRPr lang="en-US" dirty="0" smtClean="0"/>
          </a:p>
          <a:p>
            <a:pPr lvl="1" eaLnBrk="1" hangingPunct="1"/>
            <a:r>
              <a:rPr lang="en-US" dirty="0" smtClean="0"/>
              <a:t>Domains:</a:t>
            </a:r>
          </a:p>
          <a:p>
            <a:pPr lvl="4"/>
            <a:endParaRPr lang="en-US" dirty="0" smtClean="0"/>
          </a:p>
          <a:p>
            <a:pPr lvl="1" eaLnBrk="1" hangingPunct="1"/>
            <a:r>
              <a:rPr lang="en-US" dirty="0" smtClean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33753</TotalTime>
  <Words>2461</Words>
  <Application>Microsoft Office PowerPoint</Application>
  <PresentationFormat>Widescreen</PresentationFormat>
  <Paragraphs>550</Paragraphs>
  <Slides>60</Slides>
  <Notes>14</Notes>
  <HiddenSlides>1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ＭＳ Ｐゴシック</vt:lpstr>
      <vt:lpstr>Arial</vt:lpstr>
      <vt:lpstr>Arial Narrow</vt:lpstr>
      <vt:lpstr>Calibri</vt:lpstr>
      <vt:lpstr>Symbol</vt:lpstr>
      <vt:lpstr>Times New Roman</vt:lpstr>
      <vt:lpstr>Wingdings</vt:lpstr>
      <vt:lpstr>dan-berkeley-nlp-v1</vt:lpstr>
      <vt:lpstr>CS 188: Artificial Intelligence 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Screenshot of Demo N-Queens</vt:lpstr>
      <vt:lpstr>Example: Cryptarithmetic</vt:lpstr>
      <vt:lpstr>Example: Sudoku</vt:lpstr>
      <vt:lpstr>Example: The Waltz Algorithm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Arc Consistency – CSP Applet – n Queens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Koychev</cp:lastModifiedBy>
  <cp:revision>2145</cp:revision>
  <cp:lastPrinted>2014-01-30T19:57:00Z</cp:lastPrinted>
  <dcterms:created xsi:type="dcterms:W3CDTF">2004-08-27T04:16:05Z</dcterms:created>
  <dcterms:modified xsi:type="dcterms:W3CDTF">2019-10-27T17:07:57Z</dcterms:modified>
</cp:coreProperties>
</file>